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4" r:id="rId3"/>
    <p:sldId id="266" r:id="rId5"/>
    <p:sldId id="267" r:id="rId6"/>
    <p:sldId id="258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sz="1200" b="0" dirty="0">
                <a:latin typeface="Calibri" panose="020F0502020204030204" charset="0"/>
              </a:rPr>
            </a:fld>
            <a:endParaRPr lang="en-US" sz="1200" b="0" dirty="0">
              <a:latin typeface="Calibri" panose="020F0502020204030204" charset="0"/>
            </a:endParaRPr>
          </a:p>
        </p:txBody>
      </p:sp>
      <p:sp>
        <p:nvSpPr>
          <p:cNvPr id="37891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p>
            <a:pPr lvl="0" algn="r" eaLnBrk="1" hangingPunct="1">
              <a:buNone/>
            </a:pPr>
            <a:fld id="{9A0DB2DC-4C9A-4742-B13C-FB6460FD3503}" type="slidenum">
              <a:rPr lang="en-US" sz="1200" dirty="0">
                <a:latin typeface="Calibri" panose="020F0502020204030204" charset="0"/>
              </a:rPr>
            </a:fld>
            <a:endParaRPr lang="en-US" sz="1200" dirty="0">
              <a:latin typeface="Calibri" panose="020F0502020204030204" charset="0"/>
            </a:endParaRPr>
          </a:p>
        </p:txBody>
      </p:sp>
      <p:sp>
        <p:nvSpPr>
          <p:cNvPr id="54275" name="Rectangle 2"/>
          <p:cNvSpPr>
            <a:spLocks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p>
            <a:pPr lvl="0" algn="r" eaLnBrk="1" hangingPunct="1">
              <a:buNone/>
            </a:pPr>
            <a:fld id="{9A0DB2DC-4C9A-4742-B13C-FB6460FD3503}" type="slidenum">
              <a:rPr lang="en-US" sz="1200" dirty="0">
                <a:latin typeface="Calibri" panose="020F0502020204030204" charset="0"/>
              </a:rPr>
            </a:fld>
            <a:endParaRPr lang="en-US" sz="1200" dirty="0">
              <a:latin typeface="Calibri" panose="020F0502020204030204" charset="0"/>
            </a:endParaRPr>
          </a:p>
        </p:txBody>
      </p:sp>
      <p:sp>
        <p:nvSpPr>
          <p:cNvPr id="53251" name="Rectangle 2"/>
          <p:cNvSpPr>
            <a:spLocks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924FB47-1F3C-4474-9349-C57E4F595B92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505585" y="2544128"/>
            <a:ext cx="9181465" cy="10763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l-NL" sz="320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Times New Roman" panose="02020603050405020304" charset="0"/>
              </a:rPr>
              <a:t>Khi vật thể được chiếu lên mặt phẳng, hình ảnh nhận được trên mặt phẳng đó gọi là hình chiếu của vật thể.</a:t>
            </a:r>
            <a:endParaRPr kumimoji="0" lang="nl-NL" sz="32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920615" y="645795"/>
            <a:ext cx="21304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4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ÔN TẬP</a:t>
            </a:r>
            <a:endParaRPr lang="vi-VN" altLang="en-US" sz="40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456690" y="1573530"/>
            <a:ext cx="983488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Câu 1:</a:t>
            </a:r>
            <a:r>
              <a:rPr lang="vi-VN" altLang="en-US" sz="32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nl-NL" sz="3200" b="1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Khái niệm về hình chiếu</a:t>
            </a:r>
            <a:r>
              <a:rPr lang="nl-NL" sz="3200" b="1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?</a:t>
            </a:r>
            <a:endParaRPr lang="en-US" sz="3200" b="1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vi-VN" altLang="en-US" sz="320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vi-VN" alt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6130" name="Text Box 2"/>
          <p:cNvSpPr txBox="1">
            <a:spLocks noChangeArrowheads="1"/>
          </p:cNvSpPr>
          <p:nvPr/>
        </p:nvSpPr>
        <p:spPr bwMode="auto">
          <a:xfrm>
            <a:off x="7804150" y="857250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endParaRPr kumimoji="0" lang="en-US" sz="1800" kern="1200" cap="none" spc="0" normalizeH="0" baseline="0" noProof="0"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810760" y="561975"/>
            <a:ext cx="21304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4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ÔN TẬP</a:t>
            </a:r>
            <a:endParaRPr lang="vi-VN" altLang="en-US" sz="40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05585" y="1700530"/>
            <a:ext cx="98348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Câu 2:</a:t>
            </a:r>
            <a:r>
              <a:rPr lang="vi-VN" altLang="en-US" sz="32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vi-VN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Khái niệm khối tròn xoay</a:t>
            </a:r>
            <a:endParaRPr lang="vi-VN" alt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505585" y="2695258"/>
            <a:ext cx="9181465" cy="10763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l-NL" sz="320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Times New Roman" panose="02020603050405020304" charset="0"/>
              </a:rPr>
              <a:t>Khối tròn xoay được tạo thành khi quay một hình phẳng quanh một đường cố định (trục quay) của hình.</a:t>
            </a:r>
            <a:endParaRPr kumimoji="0" lang="nl-NL" sz="32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4920615" y="667385"/>
            <a:ext cx="21304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4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ÔN TẬP</a:t>
            </a:r>
            <a:endParaRPr lang="vi-VN" altLang="en-US" sz="40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945005" y="1524635"/>
            <a:ext cx="86899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Câu 3:</a:t>
            </a:r>
            <a:r>
              <a:rPr lang="vi-VN" altLang="en-US" sz="32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vi-VN" alt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Khái niệm và công dụng của hình cắt</a:t>
            </a:r>
            <a:r>
              <a:rPr 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endParaRPr lang="en-US" sz="3200" b="1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vi-VN" altLang="en-US" sz="320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vi-VN" alt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537970" y="2418715"/>
            <a:ext cx="9392920" cy="206121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l-NL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Times New Roman" panose="02020603050405020304" charset="0"/>
              </a:rPr>
              <a:t>- </a:t>
            </a:r>
            <a:r>
              <a:rPr kumimoji="0" lang="vi-VN" altLang="nl-NL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Times New Roman" panose="02020603050405020304" charset="0"/>
              </a:rPr>
              <a:t>Khái niệm:</a:t>
            </a:r>
            <a:r>
              <a:rPr kumimoji="0" lang="nl-NL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Times New Roman" panose="02020603050405020304" charset="0"/>
              </a:rPr>
              <a:t> </a:t>
            </a:r>
            <a:r>
              <a:rPr lang="vi-VN" altLang="nl-NL" sz="3200" noProof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nl-NL" sz="3200" noProof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Hình cắt là hình biểu diễn phần vật thể ở sau mặt phẳng cắt (khi giả sử cắt vật thể).</a:t>
            </a:r>
            <a:endParaRPr kumimoji="0" lang="nl-NL" sz="32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l-NL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Times New Roman" panose="02020603050405020304" charset="0"/>
              </a:rPr>
              <a:t>- </a:t>
            </a:r>
            <a:r>
              <a:rPr kumimoji="0" lang="vi-VN" altLang="nl-NL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charset="0"/>
                <a:ea typeface="+mn-ea"/>
                <a:cs typeface="Times New Roman" panose="02020603050405020304" charset="0"/>
              </a:rPr>
              <a:t>Công dụng: </a:t>
            </a:r>
            <a:r>
              <a:rPr lang="nl-NL" sz="3200" noProof="0">
                <a:ln>
                  <a:noFill/>
                </a:ln>
                <a:effectLst/>
                <a:uLnTx/>
                <a:uFillTx/>
                <a:latin typeface="Times New Roman" panose="02020603050405020304" charset="0"/>
                <a:cs typeface="Times New Roman" panose="02020603050405020304" charset="0"/>
                <a:sym typeface="+mn-ea"/>
              </a:rPr>
              <a:t>Hình cắt dùng để biểu diễn rõ hơn hình dạng bên trong của vật thể.</a:t>
            </a:r>
            <a:endParaRPr kumimoji="0" lang="nl-NL" sz="32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charset="0"/>
              <a:ea typeface="+mn-ea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7804150" y="1076325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endParaRPr kumimoji="0" lang="en-US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920615" y="309880"/>
            <a:ext cx="21304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4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ÔN TẬP</a:t>
            </a:r>
            <a:endParaRPr lang="vi-VN" altLang="en-US" sz="40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847850" y="1144905"/>
            <a:ext cx="86899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Câu 4:</a:t>
            </a:r>
            <a:r>
              <a:rPr lang="vi-VN" altLang="en-US" sz="32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vi-VN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Quy ước vẽ ren ngoài (ren trục)</a:t>
            </a:r>
            <a:endParaRPr lang="vi-VN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0" name="Text Box 99"/>
          <p:cNvSpPr txBox="1"/>
          <p:nvPr/>
        </p:nvSpPr>
        <p:spPr>
          <a:xfrm>
            <a:off x="1677670" y="1972945"/>
            <a:ext cx="917194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latin typeface="Times New Roman" panose="02020603050405020304" charset="0"/>
                <a:cs typeface="Calibri" panose="020F0502020204030204" charset="0"/>
              </a:rPr>
              <a:t>- Quy ước vẽ ren ngoài:+</a:t>
            </a:r>
            <a:r>
              <a:rPr lang="en-US" sz="3200">
                <a:latin typeface="Times New Roman" panose="02020603050405020304" charset="0"/>
                <a:cs typeface="Calibri" panose="020F0502020204030204" charset="0"/>
              </a:rPr>
              <a:t> Đường đỉnh ren được vẽ bằng nét liền đậm.+ Đường chân ren được vẽ bằng nét liền mảnh.+ Đường giới hạn ren được vẽ bằng nét liền đậm.+ Vòng đỉnh ren được vẽ đóng kín bằng nét liền đậm.+ Vòng chân ren được vẽ hở bằng nét liền mảnh.</a:t>
            </a:r>
            <a:endParaRPr lang="en-US" sz="3200">
              <a:latin typeface="Times New Roman" panose="020206030504050203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4920615" y="461010"/>
            <a:ext cx="21304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40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ÔN TẬP</a:t>
            </a:r>
            <a:endParaRPr lang="vi-VN" altLang="en-US" sz="40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870075" y="1281430"/>
            <a:ext cx="86899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Câu 5:</a:t>
            </a:r>
            <a:r>
              <a:rPr lang="vi-VN" altLang="en-US" sz="32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vi-VN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Trình tự đọc bản vẽ chi tiết, bản vẽ lắp</a:t>
            </a:r>
            <a:r>
              <a:rPr 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endParaRPr lang="vi-VN" alt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391920" y="2110740"/>
            <a:ext cx="9408160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latin typeface="Times New Roman" panose="02020603050405020304" charset="0"/>
                <a:cs typeface="Calibri" panose="020F0502020204030204" charset="0"/>
              </a:rPr>
              <a:t>- Trình tự đọc </a:t>
            </a:r>
            <a:r>
              <a:rPr lang="vi-VN" altLang="en-US" sz="3200" b="1">
                <a:latin typeface="Times New Roman" panose="02020603050405020304" charset="0"/>
                <a:cs typeface="Calibri" panose="020F0502020204030204" charset="0"/>
              </a:rPr>
              <a:t>bản vẽ chi tiết</a:t>
            </a:r>
            <a:r>
              <a:rPr lang="en-US" sz="3200" b="1">
                <a:latin typeface="Times New Roman" panose="02020603050405020304" charset="0"/>
                <a:cs typeface="Calibri" panose="020F0502020204030204" charset="0"/>
              </a:rPr>
              <a:t>: </a:t>
            </a:r>
            <a:r>
              <a:rPr lang="en-US" sz="3200">
                <a:latin typeface="Times New Roman" panose="02020603050405020304" charset="0"/>
                <a:cs typeface="Calibri" panose="020F0502020204030204" charset="0"/>
              </a:rPr>
              <a:t>Khung tên → Hình biểu diễn  → Kích thước → Yêu cầu kĩ thuật → Tổng hợp. </a:t>
            </a:r>
            <a:endParaRPr lang="en-US" sz="3200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vi-VN" altLang="en-US" sz="3200" b="1">
                <a:latin typeface="Times New Roman" panose="02020603050405020304" charset="0"/>
                <a:cs typeface="Calibri" panose="020F0502020204030204" charset="0"/>
              </a:rPr>
              <a:t>- </a:t>
            </a:r>
            <a:r>
              <a:rPr lang="en-US" sz="3200" b="1">
                <a:latin typeface="Times New Roman" panose="02020603050405020304" charset="0"/>
                <a:cs typeface="Calibri" panose="020F0502020204030204" charset="0"/>
              </a:rPr>
              <a:t>Trình tự đọc bản vẽ lắp: </a:t>
            </a:r>
            <a:r>
              <a:rPr lang="en-US" sz="3200">
                <a:latin typeface="Times New Roman" panose="02020603050405020304" charset="0"/>
                <a:cs typeface="Calibri" panose="020F0502020204030204" charset="0"/>
              </a:rPr>
              <a:t>Khung tên → Bảng kê → Hình biểu diễn → Kích thước → Phân tích chi tiết → Tổng hợp</a:t>
            </a:r>
            <a:endParaRPr lang="en-US" sz="3200">
              <a:latin typeface="Times New Roman" panose="020206030504050203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1071</Words>
  <Application>WPS Presentation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Calibri</vt:lpstr>
      <vt:lpstr>Wingdings 2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HP</dc:creator>
  <cp:lastModifiedBy>HP</cp:lastModifiedBy>
  <cp:revision>6</cp:revision>
  <dcterms:created xsi:type="dcterms:W3CDTF">2021-10-10T15:27:00Z</dcterms:created>
  <dcterms:modified xsi:type="dcterms:W3CDTF">2021-10-17T12:27:45Z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1033-11.2.0.9052</vt:lpwstr>
  </property>
</Properties>
</file>